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6" r:id="rId4"/>
    <p:sldId id="267" r:id="rId5"/>
    <p:sldId id="293" r:id="rId6"/>
    <p:sldId id="294" r:id="rId7"/>
    <p:sldId id="268" r:id="rId8"/>
    <p:sldId id="269" r:id="rId9"/>
    <p:sldId id="284" r:id="rId10"/>
    <p:sldId id="295" r:id="rId11"/>
    <p:sldId id="296" r:id="rId12"/>
    <p:sldId id="305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306" r:id="rId21"/>
    <p:sldId id="277" r:id="rId22"/>
    <p:sldId id="278" r:id="rId23"/>
    <p:sldId id="279" r:id="rId24"/>
    <p:sldId id="280" r:id="rId25"/>
    <p:sldId id="297" r:id="rId26"/>
    <p:sldId id="298" r:id="rId27"/>
    <p:sldId id="299" r:id="rId28"/>
    <p:sldId id="300" r:id="rId29"/>
    <p:sldId id="301" r:id="rId30"/>
    <p:sldId id="281" r:id="rId31"/>
    <p:sldId id="302" r:id="rId32"/>
    <p:sldId id="258" r:id="rId33"/>
    <p:sldId id="259" r:id="rId34"/>
    <p:sldId id="260" r:id="rId35"/>
    <p:sldId id="261" r:id="rId36"/>
    <p:sldId id="262" r:id="rId37"/>
    <p:sldId id="263" r:id="rId38"/>
    <p:sldId id="264" r:id="rId39"/>
    <p:sldId id="285" r:id="rId40"/>
    <p:sldId id="265" r:id="rId41"/>
    <p:sldId id="282" r:id="rId42"/>
    <p:sldId id="303" r:id="rId43"/>
    <p:sldId id="304" r:id="rId44"/>
    <p:sldId id="286" r:id="rId45"/>
    <p:sldId id="287" r:id="rId46"/>
    <p:sldId id="288" r:id="rId47"/>
    <p:sldId id="289" r:id="rId48"/>
    <p:sldId id="291" r:id="rId49"/>
    <p:sldId id="292" r:id="rId50"/>
    <p:sldId id="283" r:id="rId51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 autoAdjust="0"/>
  </p:normalViewPr>
  <p:slideViewPr>
    <p:cSldViewPr>
      <p:cViewPr varScale="1">
        <p:scale>
          <a:sx n="111" d="100"/>
          <a:sy n="111" d="100"/>
        </p:scale>
        <p:origin x="342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724F2-4A37-4202-B341-62D22F7587C7}" type="datetimeFigureOut">
              <a:rPr lang="nl-NL"/>
              <a:pPr>
                <a:defRPr/>
              </a:pPr>
              <a:t>18-11-2018</a:t>
            </a:fld>
            <a:endParaRPr lang="nl-NL"/>
          </a:p>
        </p:txBody>
      </p:sp>
      <p:sp>
        <p:nvSpPr>
          <p:cNvPr id="5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67CA20FE-C4A0-4A61-AD7C-3FEB26FBF14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11517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CFA9B-FE8C-4715-A78D-7E208EA9F2F3}" type="datetimeFigureOut">
              <a:rPr lang="nl-NL"/>
              <a:pPr>
                <a:defRPr/>
              </a:pPr>
              <a:t>18-11-2018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B0B0D-F3C4-44A0-8707-282D812174C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9079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7CE5D-7A90-4046-9908-B6925E1E79DB}" type="datetimeFigureOut">
              <a:rPr lang="nl-NL"/>
              <a:pPr>
                <a:defRPr/>
              </a:pPr>
              <a:t>18-11-2018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499A9-D771-490E-8B3E-6CA85DB07AA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3771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C65E3-725F-4ABA-9C43-0AE08F5DF03F}" type="datetimeFigureOut">
              <a:rPr lang="nl-NL"/>
              <a:pPr>
                <a:defRPr/>
              </a:pPr>
              <a:t>18-11-2018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2618F-CD51-4B34-93B0-6AB9A4852B3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76914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0CCF4-7E2F-49D7-ACE8-DD43937C3452}" type="datetimeFigureOut">
              <a:rPr lang="nl-NL"/>
              <a:pPr>
                <a:defRPr/>
              </a:pPr>
              <a:t>18-11-2018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14FA3810-C05A-485B-9015-DFA064BF845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60449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0B84-21D4-4D00-B14F-AF65C58CE162}" type="datetimeFigureOut">
              <a:rPr lang="nl-NL"/>
              <a:pPr>
                <a:defRPr/>
              </a:pPr>
              <a:t>18-11-2018</a:t>
            </a:fld>
            <a:endParaRPr lang="nl-NL"/>
          </a:p>
        </p:txBody>
      </p:sp>
      <p:sp>
        <p:nvSpPr>
          <p:cNvPr id="6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69BB6-7084-4838-B724-C2B27327739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6738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2DF14-C697-4886-9CB3-A456CFBFC0B5}" type="datetimeFigureOut">
              <a:rPr lang="nl-NL"/>
              <a:pPr>
                <a:defRPr/>
              </a:pPr>
              <a:t>18-11-2018</a:t>
            </a:fld>
            <a:endParaRPr lang="nl-NL"/>
          </a:p>
        </p:txBody>
      </p:sp>
      <p:sp>
        <p:nvSpPr>
          <p:cNvPr id="8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C287E-9138-4CCA-96AA-22721D8CD4E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9534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EA2FC-50A3-44F7-95FB-7DACB811D26D}" type="datetimeFigureOut">
              <a:rPr lang="nl-NL"/>
              <a:pPr>
                <a:defRPr/>
              </a:pPr>
              <a:t>18-11-2018</a:t>
            </a:fld>
            <a:endParaRPr lang="nl-NL"/>
          </a:p>
        </p:txBody>
      </p:sp>
      <p:sp>
        <p:nvSpPr>
          <p:cNvPr id="4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8E4D8-2B32-40E1-B5C5-57158BBCC93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48058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CC387-6AF6-46DA-BD28-35C7C4E44969}" type="datetimeFigureOut">
              <a:rPr lang="nl-NL"/>
              <a:pPr>
                <a:defRPr/>
              </a:pPr>
              <a:t>18-11-2018</a:t>
            </a:fld>
            <a:endParaRPr lang="nl-NL"/>
          </a:p>
        </p:txBody>
      </p:sp>
      <p:sp>
        <p:nvSpPr>
          <p:cNvPr id="3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74A08-63E6-44D8-92C8-6933A3AF64C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38843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357F8-8227-48D0-B2E5-D56D776A383F}" type="datetimeFigureOut">
              <a:rPr lang="nl-NL"/>
              <a:pPr>
                <a:defRPr/>
              </a:pPr>
              <a:t>18-11-2018</a:t>
            </a:fld>
            <a:endParaRPr lang="nl-NL"/>
          </a:p>
        </p:txBody>
      </p:sp>
      <p:sp>
        <p:nvSpPr>
          <p:cNvPr id="6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FB688-0E5E-4776-B02F-EED813BEAC7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4057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met één afgeknipte en afgeronde hoek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hoekige driehoek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Vrije v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0E856-5070-4D8E-B9BE-684C7D629DC7}" type="datetimeFigureOut">
              <a:rPr lang="nl-NL"/>
              <a:pPr>
                <a:defRPr/>
              </a:pPr>
              <a:t>18-11-2018</a:t>
            </a:fld>
            <a:endParaRPr lang="nl-NL"/>
          </a:p>
        </p:txBody>
      </p:sp>
      <p:sp>
        <p:nvSpPr>
          <p:cNvPr id="10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06B46FA6-3415-40BA-A40B-8BFF2319148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3374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jdelijke aanduiding voor titel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  <a:endParaRPr lang="en-US" altLang="nl-NL"/>
          </a:p>
        </p:txBody>
      </p:sp>
      <p:sp>
        <p:nvSpPr>
          <p:cNvPr id="1029" name="Tijdelijke aanduiding voor tekst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US" altLang="nl-NL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0700FF-6301-4C8E-9C02-EBB833ECA57A}" type="datetimeFigureOut">
              <a:rPr lang="nl-NL"/>
              <a:pPr>
                <a:defRPr/>
              </a:pPr>
              <a:t>18-11-2018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9B8B8379-6664-4071-9C59-73ADED5BC35C}" type="slidenum">
              <a:rPr lang="nl-NL" altLang="nl-NL"/>
              <a:pPr/>
              <a:t>‹nr.›</a:t>
            </a:fld>
            <a:endParaRPr lang="nl-NL" altLang="nl-NL"/>
          </a:p>
        </p:txBody>
      </p:sp>
      <p:grpSp>
        <p:nvGrpSpPr>
          <p:cNvPr id="1033" name="Groe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Vrije v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Vrije v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39" r:id="rId2"/>
    <p:sldLayoutId id="2147483748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9" r:id="rId9"/>
    <p:sldLayoutId id="2147483745" r:id="rId10"/>
    <p:sldLayoutId id="21474837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lter-fendt.de/html5/phnl/standingwavereflection_nl.ht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lstad.com/ripple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rendranath.org/GPA/Waves/TWAdd/TWAdd01.html" TargetMode="External"/><Relationship Id="rId2" Type="http://schemas.openxmlformats.org/officeDocument/2006/relationships/hyperlink" Target="http://www.walter-fendt.de/html5/phnl/standingwavereflection_nl.htm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sims/html/wave-on-a-string/latest/wave-on-a-string_nl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lter-fendt.de/html5/phnl/standinglongitudinalwaves_nl.htm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kpn.nl/H.Bruning/applets/golf-L/golf-L.htm" TargetMode="External"/><Relationship Id="rId2" Type="http://schemas.openxmlformats.org/officeDocument/2006/relationships/hyperlink" Target="http://home.kpn.nl/H.Bruning/applets/golf-T/golf-T.htm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9129216" cy="18288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/>
              <a:t>Golven</a:t>
            </a:r>
          </a:p>
        </p:txBody>
      </p:sp>
      <p:sp>
        <p:nvSpPr>
          <p:cNvPr id="5123" name="Ondertitel 2"/>
          <p:cNvSpPr>
            <a:spLocks noGrp="1"/>
          </p:cNvSpPr>
          <p:nvPr>
            <p:ph type="subTitle" idx="1"/>
          </p:nvPr>
        </p:nvSpPr>
        <p:spPr>
          <a:xfrm>
            <a:off x="2351584" y="4221088"/>
            <a:ext cx="7854950" cy="1752600"/>
          </a:xfrm>
        </p:spPr>
        <p:txBody>
          <a:bodyPr/>
          <a:lstStyle/>
          <a:p>
            <a:pPr marR="0" eaLnBrk="1" hangingPunct="1"/>
            <a:endParaRPr lang="nl-NL" altLang="nl-NL" dirty="0"/>
          </a:p>
          <a:p>
            <a:pPr marR="0" algn="l" eaLnBrk="1" hangingPunct="1"/>
            <a:endParaRPr lang="nl-NL" altLang="nl-NL" dirty="0"/>
          </a:p>
          <a:p>
            <a:pPr marR="0" algn="l" eaLnBrk="1" hangingPunct="1"/>
            <a:r>
              <a:rPr lang="nl-NL" altLang="nl-NL" dirty="0"/>
              <a:t>vwo: hoofdstuk 9 (natuurkunde overal)</a:t>
            </a:r>
          </a:p>
          <a:p>
            <a:pPr marR="0" algn="l" eaLnBrk="1" hangingPunct="1"/>
            <a:endParaRPr lang="nl-NL" altLang="nl-NL" dirty="0"/>
          </a:p>
          <a:p>
            <a:pPr marR="0" eaLnBrk="1" hangingPunct="1"/>
            <a:endParaRPr lang="nl-NL" altLang="nl-NL" dirty="0"/>
          </a:p>
        </p:txBody>
      </p:sp>
      <p:pic>
        <p:nvPicPr>
          <p:cNvPr id="4" name="Picture 2" descr="9200000009896395.jpg (550×77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455">
            <a:off x="2038128" y="912212"/>
            <a:ext cx="2461967" cy="345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fase </a:t>
            </a:r>
            <a:r>
              <a:rPr lang="nl-NL" i="1" dirty="0">
                <a:sym typeface="Symbol" panose="05050102010706020507" pitchFamily="18" charset="2"/>
              </a:rPr>
              <a:t></a:t>
            </a:r>
            <a:endParaRPr lang="en-US" i="1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99FD72F-A617-41E2-86E3-8CC0CF7384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1883672"/>
            <a:ext cx="6117348" cy="3599695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774432" cy="4389437"/>
          </a:xfrm>
        </p:spPr>
        <p:txBody>
          <a:bodyPr/>
          <a:lstStyle/>
          <a:p>
            <a:r>
              <a:rPr lang="nl-NL" dirty="0"/>
              <a:t>Met de fase geef je aan hoeveel trillingen een punt heeft uitgevoerd</a:t>
            </a:r>
          </a:p>
          <a:p>
            <a:pPr lvl="1"/>
            <a:r>
              <a:rPr lang="nl-NL" dirty="0"/>
              <a:t>De eerste keer in de positieve richting door de evenwichtsstand heeft fase 0</a:t>
            </a:r>
          </a:p>
          <a:p>
            <a:pPr lvl="1"/>
            <a:endParaRPr lang="nl-NL" dirty="0"/>
          </a:p>
          <a:p>
            <a:r>
              <a:rPr lang="nl-NL" dirty="0"/>
              <a:t>Welk punt heeft fase 0?</a:t>
            </a:r>
          </a:p>
          <a:p>
            <a:r>
              <a:rPr lang="nl-NL" dirty="0"/>
              <a:t>Hoe groot is de fase van 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314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faseverschil </a:t>
            </a:r>
            <a:r>
              <a:rPr lang="nl-NL" dirty="0">
                <a:sym typeface="Symbol" panose="05050102010706020507" pitchFamily="18" charset="2"/>
              </a:rPr>
              <a:t></a:t>
            </a:r>
            <a:r>
              <a:rPr lang="nl-NL" i="1" dirty="0">
                <a:sym typeface="Symbol" panose="05050102010706020507" pitchFamily="18" charset="2"/>
              </a:rPr>
              <a:t></a:t>
            </a:r>
            <a:endParaRPr lang="en-US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10526960" cy="4389437"/>
          </a:xfrm>
        </p:spPr>
        <p:txBody>
          <a:bodyPr/>
          <a:lstStyle/>
          <a:p>
            <a:r>
              <a:rPr lang="nl-NL" dirty="0"/>
              <a:t>Faseverschil is het verschil in fase van 2 punten (verschil in tijd en/of plaats)</a:t>
            </a:r>
          </a:p>
          <a:p>
            <a:r>
              <a:rPr lang="nl-NL" dirty="0"/>
              <a:t>Alleen tijdverschil: </a:t>
            </a:r>
            <a:r>
              <a:rPr lang="nl-NL" dirty="0">
                <a:sym typeface="Symbol" panose="05050102010706020507" pitchFamily="18" charset="2"/>
              </a:rPr>
              <a:t></a:t>
            </a:r>
            <a:r>
              <a:rPr lang="nl-NL" i="1" dirty="0">
                <a:sym typeface="Symbol" panose="05050102010706020507" pitchFamily="18" charset="2"/>
              </a:rPr>
              <a:t></a:t>
            </a:r>
            <a:r>
              <a:rPr lang="nl-NL" dirty="0">
                <a:sym typeface="Symbol" panose="05050102010706020507" pitchFamily="18" charset="2"/>
              </a:rPr>
              <a:t> = </a:t>
            </a:r>
            <a:r>
              <a:rPr lang="nl-NL" i="1" dirty="0">
                <a:sym typeface="Symbol" panose="05050102010706020507" pitchFamily="18" charset="2"/>
              </a:rPr>
              <a:t>t</a:t>
            </a:r>
            <a:r>
              <a:rPr lang="nl-NL" dirty="0">
                <a:sym typeface="Symbol" panose="05050102010706020507" pitchFamily="18" charset="2"/>
              </a:rPr>
              <a:t> / </a:t>
            </a:r>
            <a:r>
              <a:rPr lang="nl-NL" i="1" dirty="0">
                <a:sym typeface="Symbol" panose="05050102010706020507" pitchFamily="18" charset="2"/>
              </a:rPr>
              <a:t>T</a:t>
            </a:r>
          </a:p>
          <a:p>
            <a:r>
              <a:rPr lang="nl-NL" dirty="0">
                <a:sym typeface="Symbol" panose="05050102010706020507" pitchFamily="18" charset="2"/>
              </a:rPr>
              <a:t>Alleen een plaatsverschil: </a:t>
            </a:r>
            <a:r>
              <a:rPr lang="nl-NL" i="1" dirty="0">
                <a:sym typeface="Symbol" panose="05050102010706020507" pitchFamily="18" charset="2"/>
              </a:rPr>
              <a:t></a:t>
            </a:r>
            <a:r>
              <a:rPr lang="nl-NL" dirty="0">
                <a:sym typeface="Symbol" panose="05050102010706020507" pitchFamily="18" charset="2"/>
              </a:rPr>
              <a:t> = </a:t>
            </a:r>
            <a:r>
              <a:rPr lang="nl-NL" i="1" dirty="0">
                <a:sym typeface="Symbol" panose="05050102010706020507" pitchFamily="18" charset="2"/>
              </a:rPr>
              <a:t>x</a:t>
            </a:r>
            <a:r>
              <a:rPr lang="nl-NL" dirty="0">
                <a:sym typeface="Symbol" panose="05050102010706020507" pitchFamily="18" charset="2"/>
              </a:rPr>
              <a:t> / </a:t>
            </a:r>
            <a:r>
              <a:rPr lang="el-GR" dirty="0">
                <a:cs typeface="Arial" panose="020B0604020202020204" pitchFamily="34" charset="0"/>
                <a:sym typeface="Symbol" panose="05050102010706020507" pitchFamily="18" charset="2"/>
              </a:rPr>
              <a:t>λ</a:t>
            </a:r>
            <a:endParaRPr lang="nl-NL" dirty="0">
              <a:cs typeface="Arial" panose="020B0604020202020204" pitchFamily="34" charset="0"/>
              <a:sym typeface="Symbol" panose="05050102010706020507" pitchFamily="18" charset="2"/>
            </a:endParaRPr>
          </a:p>
          <a:p>
            <a:endParaRPr lang="nl-NL" dirty="0">
              <a:cs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nl-NL" dirty="0">
                <a:cs typeface="Arial" panose="020B0604020202020204" pitchFamily="34" charset="0"/>
                <a:sym typeface="Symbol" panose="05050102010706020507" pitchFamily="18" charset="2"/>
              </a:rPr>
              <a:t>Twee punten trillen in </a:t>
            </a:r>
            <a:r>
              <a:rPr lang="nl-NL" i="1" dirty="0">
                <a:cs typeface="Arial" panose="020B0604020202020204" pitchFamily="34" charset="0"/>
                <a:sym typeface="Symbol" panose="05050102010706020507" pitchFamily="18" charset="2"/>
              </a:rPr>
              <a:t>fase</a:t>
            </a:r>
            <a:r>
              <a:rPr lang="nl-NL" dirty="0">
                <a:cs typeface="Arial" panose="020B0604020202020204" pitchFamily="34" charset="0"/>
                <a:sym typeface="Symbol" panose="05050102010706020507" pitchFamily="18" charset="2"/>
              </a:rPr>
              <a:t> als het faseverschil een geheel getal (0, 1, 2, .. ) is. De punten voeren dezelfde beweging uit.</a:t>
            </a:r>
          </a:p>
          <a:p>
            <a:r>
              <a:rPr lang="nl-NL" dirty="0">
                <a:cs typeface="Arial" panose="020B0604020202020204" pitchFamily="34" charset="0"/>
                <a:sym typeface="Symbol" panose="05050102010706020507" pitchFamily="18" charset="2"/>
              </a:rPr>
              <a:t>Twee punten trillen in </a:t>
            </a:r>
            <a:r>
              <a:rPr lang="nl-NL" i="1" dirty="0">
                <a:cs typeface="Arial" panose="020B0604020202020204" pitchFamily="34" charset="0"/>
                <a:sym typeface="Symbol" panose="05050102010706020507" pitchFamily="18" charset="2"/>
              </a:rPr>
              <a:t>tegenfase </a:t>
            </a:r>
            <a:r>
              <a:rPr lang="nl-NL" dirty="0">
                <a:cs typeface="Arial" panose="020B0604020202020204" pitchFamily="34" charset="0"/>
                <a:sym typeface="Symbol" panose="05050102010706020507" pitchFamily="18" charset="2"/>
              </a:rPr>
              <a:t>als het verschil een geheel getal + ½ is ( ½, 1½, 2½, …). De punten voeren een </a:t>
            </a:r>
            <a:r>
              <a:rPr lang="nl-NL">
                <a:cs typeface="Arial" panose="020B0604020202020204" pitchFamily="34" charset="0"/>
                <a:sym typeface="Symbol" panose="05050102010706020507" pitchFamily="18" charset="2"/>
              </a:rPr>
              <a:t>tegengestelde beweging uit.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19762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Gereduceerde fase </a:t>
            </a:r>
            <a:r>
              <a:rPr lang="nl-NL" dirty="0">
                <a:sym typeface="Symbol" panose="05050102010706020507" pitchFamily="18" charset="2"/>
              </a:rPr>
              <a:t></a:t>
            </a:r>
            <a:r>
              <a:rPr lang="nl-NL" dirty="0"/>
              <a:t>* of </a:t>
            </a:r>
            <a:r>
              <a:rPr lang="nl-NL" dirty="0" err="1">
                <a:latin typeface="Symbol" panose="05050102010706020507" pitchFamily="18" charset="2"/>
              </a:rPr>
              <a:t>j</a:t>
            </a:r>
            <a:r>
              <a:rPr lang="nl-NL" baseline="-25000" dirty="0" err="1"/>
              <a:t>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4118248" cy="4389437"/>
          </a:xfrm>
        </p:spPr>
        <p:txBody>
          <a:bodyPr/>
          <a:lstStyle/>
          <a:p>
            <a:r>
              <a:rPr lang="nl-NL" dirty="0"/>
              <a:t>Punten met fase ½, 1½ , 2½, 3½, …. voeren precies dezelfde beweging uit</a:t>
            </a:r>
          </a:p>
          <a:p>
            <a:r>
              <a:rPr lang="nl-NL" dirty="0"/>
              <a:t>De gereduceerde fase </a:t>
            </a:r>
            <a:r>
              <a:rPr lang="nl-NL" dirty="0">
                <a:latin typeface="Symbol" panose="05050102010706020507" pitchFamily="18" charset="2"/>
              </a:rPr>
              <a:t>j</a:t>
            </a:r>
            <a:r>
              <a:rPr lang="nl-NL" dirty="0"/>
              <a:t>* of </a:t>
            </a:r>
            <a:r>
              <a:rPr lang="nl-NL" dirty="0" err="1">
                <a:latin typeface="Symbol" panose="05050102010706020507" pitchFamily="18" charset="2"/>
              </a:rPr>
              <a:t>j</a:t>
            </a:r>
            <a:r>
              <a:rPr lang="nl-NL" baseline="-25000" dirty="0" err="1"/>
              <a:t>r</a:t>
            </a:r>
            <a:r>
              <a:rPr lang="nl-NL" dirty="0"/>
              <a:t> is voor al deze punten dan ook gelijk: ½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2165447"/>
            <a:ext cx="5404115" cy="413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61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opdrachten:</a:t>
            </a:r>
          </a:p>
          <a:p>
            <a:r>
              <a:rPr lang="en-US" dirty="0"/>
              <a:t>22-26, 28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1956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3432" y="704850"/>
            <a:ext cx="9001000" cy="995958"/>
          </a:xfrm>
        </p:spPr>
        <p:txBody>
          <a:bodyPr/>
          <a:lstStyle/>
          <a:p>
            <a:r>
              <a:rPr lang="nl-NL"/>
              <a:t>9.3 Informatieoverdracht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83432" y="3140968"/>
            <a:ext cx="5266928" cy="3093294"/>
          </a:xfrm>
        </p:spPr>
        <p:txBody>
          <a:bodyPr/>
          <a:lstStyle/>
          <a:p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muziek</a:t>
            </a:r>
            <a:r>
              <a:rPr lang="en-US" dirty="0"/>
              <a:t> </a:t>
            </a:r>
            <a:r>
              <a:rPr lang="en-US" dirty="0" err="1"/>
              <a:t>liggen</a:t>
            </a:r>
            <a:r>
              <a:rPr lang="en-US" dirty="0"/>
              <a:t> de </a:t>
            </a:r>
            <a:r>
              <a:rPr lang="en-US" dirty="0" err="1"/>
              <a:t>frequenties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de </a:t>
            </a:r>
            <a:r>
              <a:rPr lang="nl-NL" dirty="0"/>
              <a:t>20 Hz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20 kHz.</a:t>
            </a:r>
          </a:p>
          <a:p>
            <a:r>
              <a:rPr lang="en-US" dirty="0"/>
              <a:t>Het </a:t>
            </a:r>
            <a:r>
              <a:rPr lang="en-US" dirty="0" err="1"/>
              <a:t>verschil</a:t>
            </a:r>
            <a:r>
              <a:rPr lang="en-US" dirty="0"/>
              <a:t> (20 kHz-20 Hz)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i="1" dirty="0" err="1"/>
              <a:t>bandbreedte</a:t>
            </a:r>
            <a:r>
              <a:rPr lang="en-US" dirty="0"/>
              <a:t> </a:t>
            </a:r>
            <a:r>
              <a:rPr lang="en-US" dirty="0" err="1"/>
              <a:t>genoemd</a:t>
            </a:r>
            <a:r>
              <a:rPr lang="en-US" dirty="0"/>
              <a:t> </a:t>
            </a:r>
          </a:p>
          <a:p>
            <a:r>
              <a:rPr lang="en-US" dirty="0"/>
              <a:t>TV-</a:t>
            </a:r>
            <a:r>
              <a:rPr lang="en-US" dirty="0" err="1"/>
              <a:t>signalen</a:t>
            </a:r>
            <a:r>
              <a:rPr lang="en-US" dirty="0"/>
              <a:t> (PAL)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bandbreedte</a:t>
            </a:r>
            <a:r>
              <a:rPr lang="en-US" dirty="0"/>
              <a:t> van 8 MHz</a:t>
            </a:r>
          </a:p>
        </p:txBody>
      </p:sp>
      <p:pic>
        <p:nvPicPr>
          <p:cNvPr id="1026" name="Picture 2" descr="http://a2.mzstatic.com/eu/r30/Purple/v4/4e/45/f0/4e45f0f3-8e5d-8b91-dfca-600882535507/screen480x48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1844824"/>
            <a:ext cx="3667868" cy="244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983432" y="2204864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Bandbreedte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12458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Storing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5400" y="1935164"/>
            <a:ext cx="6408712" cy="4389437"/>
          </a:xfrm>
        </p:spPr>
        <p:txBody>
          <a:bodyPr/>
          <a:lstStyle/>
          <a:p>
            <a:r>
              <a:rPr lang="nl-NL" dirty="0"/>
              <a:t>Mensen die door elkaar praten zijn niet te verstaan</a:t>
            </a:r>
          </a:p>
          <a:p>
            <a:endParaRPr lang="nl-NL" dirty="0"/>
          </a:p>
          <a:p>
            <a:r>
              <a:rPr lang="nl-NL" dirty="0"/>
              <a:t>Waarom storen de uitzendingen van radio 1, radio 2, 3FM, …. elkaar dan niet?</a:t>
            </a:r>
          </a:p>
          <a:p>
            <a:endParaRPr lang="nl-NL" dirty="0"/>
          </a:p>
          <a:p>
            <a:r>
              <a:rPr lang="nl-NL" dirty="0"/>
              <a:t>Modulatie en demodulatie: AM en FM</a:t>
            </a:r>
          </a:p>
        </p:txBody>
      </p:sp>
      <p:pic>
        <p:nvPicPr>
          <p:cNvPr id="5" name="geroezemoes 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00256" y="19698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3392" y="764704"/>
            <a:ext cx="10729192" cy="2088233"/>
          </a:xfrm>
        </p:spPr>
        <p:txBody>
          <a:bodyPr/>
          <a:lstStyle/>
          <a:p>
            <a:r>
              <a:rPr lang="nl-NL" dirty="0"/>
              <a:t>Met behulp van een zogenaamde draaggolf verschuif je de verschillende zenders: moduleren</a:t>
            </a:r>
          </a:p>
          <a:p>
            <a:r>
              <a:rPr lang="nl-NL" dirty="0"/>
              <a:t>De frequentie van de draaggolf in voor verschillende zenders verschillend: kanaalscheiding</a:t>
            </a:r>
          </a:p>
          <a:p>
            <a:r>
              <a:rPr lang="nl-NL" dirty="0"/>
              <a:t>In de radio wordt het gemoduleerde signaal weer hoorbaar gemaakt: demodulatie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3212976"/>
            <a:ext cx="5710520" cy="344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82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5400" y="1935164"/>
            <a:ext cx="4608512" cy="4302149"/>
          </a:xfrm>
        </p:spPr>
        <p:txBody>
          <a:bodyPr/>
          <a:lstStyle/>
          <a:p>
            <a:r>
              <a:rPr lang="nl-NL" dirty="0"/>
              <a:t>Het oorspronkelijk signaal wordt vermenigvuldigt met sinus met een hoge frequentie (= draaggolf)</a:t>
            </a:r>
          </a:p>
          <a:p>
            <a:r>
              <a:rPr lang="nl-NL" dirty="0"/>
              <a:t>Radio 1: 98 MHz</a:t>
            </a:r>
          </a:p>
        </p:txBody>
      </p:sp>
      <p:pic>
        <p:nvPicPr>
          <p:cNvPr id="1026" name="Picture 2" descr="http://adviesvandirk.nl/wp-content/uploads/2012/12/modulatie-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1" y="1935163"/>
            <a:ext cx="4370105" cy="396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AM = Amplitude modulatie</a:t>
            </a:r>
          </a:p>
        </p:txBody>
      </p:sp>
    </p:spTree>
    <p:extLst>
      <p:ext uri="{BB962C8B-B14F-4D97-AF65-F5344CB8AC3E}">
        <p14:creationId xmlns:p14="http://schemas.microsoft.com/office/powerpoint/2010/main" val="3581082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7408" y="874028"/>
            <a:ext cx="9443392" cy="635918"/>
          </a:xfrm>
        </p:spPr>
        <p:txBody>
          <a:bodyPr/>
          <a:lstStyle/>
          <a:p>
            <a:r>
              <a:rPr lang="nl-NL" dirty="0"/>
              <a:t>FM = frequentie modulatie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3392" y="1628800"/>
            <a:ext cx="6120680" cy="4983832"/>
          </a:xfrm>
        </p:spPr>
        <p:txBody>
          <a:bodyPr/>
          <a:lstStyle/>
          <a:p>
            <a:r>
              <a:rPr lang="nl-NL" dirty="0"/>
              <a:t>Amplitude van het gemoduleerde signaal is constant</a:t>
            </a:r>
          </a:p>
          <a:p>
            <a:r>
              <a:rPr lang="nl-NL" dirty="0"/>
              <a:t>Voor de frequentie geldt: </a:t>
            </a:r>
          </a:p>
          <a:p>
            <a:pPr marL="393700" lvl="1" indent="0">
              <a:buNone/>
            </a:pPr>
            <a:r>
              <a:rPr lang="nl-NL" i="1" dirty="0"/>
              <a:t>f</a:t>
            </a:r>
            <a:r>
              <a:rPr lang="nl-NL" dirty="0"/>
              <a:t> = </a:t>
            </a:r>
            <a:r>
              <a:rPr lang="nl-NL" i="1" dirty="0" err="1"/>
              <a:t>f</a:t>
            </a:r>
            <a:r>
              <a:rPr lang="nl-NL" baseline="-25000" dirty="0" err="1"/>
              <a:t>draaggolf</a:t>
            </a:r>
            <a:r>
              <a:rPr lang="nl-NL" dirty="0"/>
              <a:t> + </a:t>
            </a:r>
            <a:r>
              <a:rPr lang="el-GR" dirty="0"/>
              <a:t>Δ</a:t>
            </a:r>
            <a:r>
              <a:rPr lang="nl-NL" i="1" dirty="0"/>
              <a:t>f</a:t>
            </a:r>
          </a:p>
          <a:p>
            <a:pPr marL="393700" lvl="1" indent="0">
              <a:buNone/>
            </a:pPr>
            <a:endParaRPr lang="nl-NL" dirty="0"/>
          </a:p>
          <a:p>
            <a:r>
              <a:rPr lang="nl-NL" dirty="0" err="1"/>
              <a:t>Δ</a:t>
            </a:r>
            <a:r>
              <a:rPr lang="nl-NL" i="1" dirty="0" err="1"/>
              <a:t>f</a:t>
            </a:r>
            <a:r>
              <a:rPr lang="nl-NL" dirty="0"/>
              <a:t> is evenredig met uitwijking van het oorspronkelijk signaal</a:t>
            </a:r>
          </a:p>
          <a:p>
            <a:pPr lvl="1"/>
            <a:r>
              <a:rPr lang="nl-NL" i="1" dirty="0"/>
              <a:t>u</a:t>
            </a:r>
            <a:r>
              <a:rPr lang="nl-NL" dirty="0"/>
              <a:t> positief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/>
              <a:t> </a:t>
            </a:r>
            <a:r>
              <a:rPr lang="nl-NL" i="1" dirty="0"/>
              <a:t>f</a:t>
            </a:r>
            <a:r>
              <a:rPr lang="nl-NL" dirty="0"/>
              <a:t> hoger</a:t>
            </a:r>
          </a:p>
          <a:p>
            <a:pPr lvl="1"/>
            <a:r>
              <a:rPr lang="nl-NL" i="1" dirty="0"/>
              <a:t>u </a:t>
            </a:r>
            <a:r>
              <a:rPr lang="nl-NL" dirty="0"/>
              <a:t>negatief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i="1" dirty="0">
                <a:sym typeface="Wingdings" panose="05000000000000000000" pitchFamily="2" charset="2"/>
              </a:rPr>
              <a:t>f</a:t>
            </a:r>
            <a:r>
              <a:rPr lang="nl-NL" dirty="0">
                <a:sym typeface="Wingdings" panose="05000000000000000000" pitchFamily="2" charset="2"/>
              </a:rPr>
              <a:t> lager</a:t>
            </a:r>
            <a:endParaRPr lang="nl-NL" i="1" u="sng" dirty="0"/>
          </a:p>
        </p:txBody>
      </p:sp>
      <p:pic>
        <p:nvPicPr>
          <p:cNvPr id="2052" name="Picture 4" descr="http://www.moz.ac.at/sem/lehre/lib/ks/lib/fm/frequency-modulation-Dateien/_FMMOD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59" t="12886" r="6859" b="-3917"/>
          <a:stretch/>
        </p:blipFill>
        <p:spPr bwMode="auto">
          <a:xfrm>
            <a:off x="6528048" y="1866508"/>
            <a:ext cx="3819525" cy="422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284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Analoog naar Digitaal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Vroeger was alles analoog</a:t>
            </a:r>
          </a:p>
          <a:p>
            <a:pPr lvl="1"/>
            <a:r>
              <a:rPr lang="nl-NL" dirty="0"/>
              <a:t>langspeelplaat</a:t>
            </a:r>
          </a:p>
          <a:p>
            <a:pPr lvl="1"/>
            <a:r>
              <a:rPr lang="nl-NL" dirty="0"/>
              <a:t>radio (AM en FM)</a:t>
            </a:r>
          </a:p>
          <a:p>
            <a:pPr lvl="1"/>
            <a:r>
              <a:rPr lang="nl-NL" dirty="0"/>
              <a:t>televisie (</a:t>
            </a:r>
            <a:r>
              <a:rPr lang="nl-NL" dirty="0" err="1"/>
              <a:t>scart</a:t>
            </a:r>
            <a:r>
              <a:rPr lang="nl-NL" dirty="0"/>
              <a:t>-kabel)</a:t>
            </a:r>
          </a:p>
          <a:p>
            <a:endParaRPr lang="nl-NL" dirty="0"/>
          </a:p>
          <a:p>
            <a:r>
              <a:rPr lang="nl-NL" dirty="0"/>
              <a:t>Steeds meer digitaal</a:t>
            </a:r>
          </a:p>
          <a:p>
            <a:pPr lvl="1"/>
            <a:r>
              <a:rPr lang="nl-NL" dirty="0"/>
              <a:t>CD / DVD/ </a:t>
            </a:r>
            <a:r>
              <a:rPr lang="nl-NL" dirty="0" err="1"/>
              <a:t>BlueRay</a:t>
            </a:r>
            <a:endParaRPr lang="nl-NL" dirty="0"/>
          </a:p>
          <a:p>
            <a:pPr lvl="1"/>
            <a:r>
              <a:rPr lang="nl-NL" dirty="0"/>
              <a:t>digitale radio: DAB+</a:t>
            </a:r>
          </a:p>
          <a:p>
            <a:pPr lvl="1"/>
            <a:r>
              <a:rPr lang="nl-NL" dirty="0"/>
              <a:t>televisie (</a:t>
            </a:r>
            <a:r>
              <a:rPr lang="nl-NL" dirty="0" err="1"/>
              <a:t>hdmi</a:t>
            </a:r>
            <a:r>
              <a:rPr lang="nl-NL" dirty="0"/>
              <a:t>, 4K)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 descr="13421817309510-068 - Scart female connector.jpg (835×669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9" y="2092207"/>
            <a:ext cx="1824137" cy="146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emitek.com/sites/default/files/41KQ%2BDD4niL._SL500_AA3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081" y="4365104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370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9.1 Lopende golven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dirty="0">
                <a:hlinkClick r:id="rId2"/>
              </a:rPr>
              <a:t>animatie lopende golven</a:t>
            </a:r>
            <a:endParaRPr lang="nl-NL" altLang="nl-NL" dirty="0"/>
          </a:p>
          <a:p>
            <a:pPr eaLnBrk="1" hangingPunct="1"/>
            <a:endParaRPr lang="nl-NL" altLang="nl-NL" dirty="0"/>
          </a:p>
          <a:p>
            <a:pPr eaLnBrk="1" hangingPunct="1"/>
            <a:endParaRPr lang="nl-NL" altLang="nl-NL" dirty="0"/>
          </a:p>
          <a:p>
            <a:pPr eaLnBrk="1" hangingPunct="1"/>
            <a:r>
              <a:rPr lang="nl-NL" altLang="nl-NL" dirty="0"/>
              <a:t>begrippen: </a:t>
            </a:r>
          </a:p>
          <a:p>
            <a:pPr lvl="1" eaLnBrk="1" hangingPunct="1"/>
            <a:r>
              <a:rPr lang="nl-NL" altLang="nl-NL" dirty="0"/>
              <a:t>kop, </a:t>
            </a:r>
          </a:p>
          <a:p>
            <a:pPr lvl="1" eaLnBrk="1" hangingPunct="1"/>
            <a:r>
              <a:rPr lang="nl-NL" altLang="nl-NL" dirty="0"/>
              <a:t>berg, </a:t>
            </a:r>
          </a:p>
          <a:p>
            <a:pPr lvl="1" eaLnBrk="1" hangingPunct="1"/>
            <a:r>
              <a:rPr lang="nl-NL" altLang="nl-NL" dirty="0"/>
              <a:t>dal, </a:t>
            </a:r>
          </a:p>
          <a:p>
            <a:pPr lvl="1" eaLnBrk="1" hangingPunct="1"/>
            <a:r>
              <a:rPr lang="nl-NL" altLang="nl-NL" dirty="0"/>
              <a:t>bron,</a:t>
            </a:r>
          </a:p>
          <a:p>
            <a:pPr lvl="1" eaLnBrk="1" hangingPunct="1"/>
            <a:r>
              <a:rPr lang="nl-NL" altLang="nl-NL" dirty="0"/>
              <a:t>voortplantingsrichting</a:t>
            </a:r>
          </a:p>
          <a:p>
            <a:pPr eaLnBrk="1" hangingPunct="1"/>
            <a:endParaRPr lang="nl-NL" altLang="nl-N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Werkwijze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 maak je van een analoog geluid (stem, muziekinstrument) een digitaal signaal?</a:t>
            </a:r>
          </a:p>
          <a:p>
            <a:endParaRPr lang="nl-NL" dirty="0"/>
          </a:p>
        </p:txBody>
      </p:sp>
      <p:pic>
        <p:nvPicPr>
          <p:cNvPr id="1026" name="Picture 2" descr="Afbeeldingsresultaat voor muziek digitalise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3429000"/>
            <a:ext cx="634605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875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Originele geluid (1 Hz)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062" y="1700808"/>
            <a:ext cx="8230313" cy="44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48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Bemonsterde geluid (20 Hz)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124" y="1843652"/>
            <a:ext cx="8230313" cy="44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19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Analoog naar Digitaal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Gemeten spanning in volt wordt omgezet naar een getal met 16 1-en en 0-nullen</a:t>
            </a:r>
          </a:p>
          <a:p>
            <a:r>
              <a:rPr lang="nl-NL" dirty="0"/>
              <a:t>oftewel een 16-bits getal</a:t>
            </a:r>
          </a:p>
          <a:p>
            <a:r>
              <a:rPr lang="nl-NL" dirty="0"/>
              <a:t>8 bits vormen samen één byte</a:t>
            </a:r>
          </a:p>
          <a:p>
            <a:r>
              <a:rPr lang="nl-NL" dirty="0"/>
              <a:t>de bemonsteringfrequentie is vaak 44,1 kHz (MP3)</a:t>
            </a:r>
          </a:p>
          <a:p>
            <a:endParaRPr lang="nl-NL" dirty="0"/>
          </a:p>
          <a:p>
            <a:r>
              <a:rPr lang="nl-NL" dirty="0"/>
              <a:t>per seconde worden er 44100 x 2 bytes x 2 (stereo) = 176400 bytes verwerkt</a:t>
            </a:r>
          </a:p>
        </p:txBody>
      </p:sp>
      <p:pic>
        <p:nvPicPr>
          <p:cNvPr id="1026" name="Picture 2" descr="windowslivewriterdigitaalversusanaloogdenken-12821digitaal32.jpg (640×40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2893636"/>
            <a:ext cx="1968153" cy="123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395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Signaal naar luidspreker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1935163"/>
            <a:ext cx="8230313" cy="43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63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Nyquist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09600" y="1935164"/>
            <a:ext cx="3110136" cy="4389437"/>
          </a:xfrm>
        </p:spPr>
        <p:txBody>
          <a:bodyPr/>
          <a:lstStyle/>
          <a:p>
            <a:r>
              <a:rPr lang="nl-NL" dirty="0"/>
              <a:t>Wat gaat er gebeuren als je een signaal van 21 Hz bemonstert met 20 Hz?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1484784"/>
            <a:ext cx="8230313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97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Bemonsterde geluid (20 Hz)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747" y="1843600"/>
            <a:ext cx="8242506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52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Eerste probleem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 bemonstering geven 1 Hz en 21 Hz (maar ook 41 Hz, 61 Hz …) hetzelfde resultaat.</a:t>
            </a:r>
          </a:p>
          <a:p>
            <a:r>
              <a:rPr lang="nl-NL" dirty="0"/>
              <a:t>Frequenties in het originele signaal mogen dus niet hoger dan de sample frequentie zijn</a:t>
            </a:r>
          </a:p>
          <a:p>
            <a:r>
              <a:rPr lang="nl-NL" dirty="0"/>
              <a:t>Maar …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2418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Bemonsteren van een signaal van 19 Hz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9" y="1944561"/>
            <a:ext cx="8230313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31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Tweede probleem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1424" y="1935164"/>
            <a:ext cx="9577064" cy="4389437"/>
          </a:xfrm>
        </p:spPr>
        <p:txBody>
          <a:bodyPr/>
          <a:lstStyle/>
          <a:p>
            <a:r>
              <a:rPr lang="nl-NL" dirty="0"/>
              <a:t>Signaal van 19 Hz geeft uiteindelijk een signaal van 1 Hz</a:t>
            </a:r>
          </a:p>
          <a:p>
            <a:r>
              <a:rPr lang="nl-NL" dirty="0"/>
              <a:t>Je kunt laten zien dat er een spiegeling rond de halve </a:t>
            </a:r>
            <a:r>
              <a:rPr lang="nl-NL" dirty="0" err="1"/>
              <a:t>samplefreqentie</a:t>
            </a:r>
            <a:r>
              <a:rPr lang="nl-NL" dirty="0"/>
              <a:t> (</a:t>
            </a:r>
            <a:r>
              <a:rPr lang="nl-NL" i="1" dirty="0" err="1"/>
              <a:t>f</a:t>
            </a:r>
            <a:r>
              <a:rPr lang="nl-NL" baseline="-25000" dirty="0" err="1"/>
              <a:t>s</a:t>
            </a:r>
            <a:r>
              <a:rPr lang="nl-NL" dirty="0"/>
              <a:t>/2) in zit</a:t>
            </a:r>
          </a:p>
          <a:p>
            <a:pPr lvl="1"/>
            <a:r>
              <a:rPr lang="nl-NL" dirty="0"/>
              <a:t>1 Hz ↔ 19 Hz</a:t>
            </a:r>
          </a:p>
          <a:p>
            <a:pPr lvl="1"/>
            <a:r>
              <a:rPr lang="nl-NL" dirty="0"/>
              <a:t>2 Hz ↔ 18 Hz</a:t>
            </a:r>
          </a:p>
          <a:p>
            <a:pPr lvl="1"/>
            <a:r>
              <a:rPr lang="nl-NL" dirty="0"/>
              <a:t>3 Hz ↔ 17 Hz</a:t>
            </a:r>
          </a:p>
          <a:p>
            <a:pPr lvl="1"/>
            <a:endParaRPr lang="nl-NL" dirty="0"/>
          </a:p>
          <a:p>
            <a:r>
              <a:rPr lang="nl-NL" dirty="0"/>
              <a:t>Hoogste frequentie in het signaal moet kleiner dan </a:t>
            </a:r>
            <a:r>
              <a:rPr lang="nl-NL" i="1" dirty="0" err="1"/>
              <a:t>f</a:t>
            </a:r>
            <a:r>
              <a:rPr lang="nl-NL" baseline="-25000" dirty="0" err="1"/>
              <a:t>s</a:t>
            </a:r>
            <a:r>
              <a:rPr lang="nl-NL" dirty="0"/>
              <a:t>/2 zijn = stelling </a:t>
            </a:r>
            <a:r>
              <a:rPr lang="nl-NL" dirty="0" err="1"/>
              <a:t>Nyquist</a:t>
            </a:r>
            <a:r>
              <a:rPr lang="nl-NL" dirty="0"/>
              <a:t> (MP3 44,1 kHz)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8453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golflengte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4046240" cy="4389437"/>
          </a:xfrm>
        </p:spPr>
        <p:txBody>
          <a:bodyPr/>
          <a:lstStyle/>
          <a:p>
            <a:r>
              <a:rPr lang="nl-NL" dirty="0"/>
              <a:t>De afstand die een golf in één trillingstijd </a:t>
            </a:r>
            <a:r>
              <a:rPr lang="nl-NL" i="1" dirty="0"/>
              <a:t>T </a:t>
            </a:r>
            <a:r>
              <a:rPr lang="nl-NL" dirty="0"/>
              <a:t>aflegt heet de golflengte </a:t>
            </a:r>
            <a:r>
              <a:rPr lang="el-GR" dirty="0"/>
              <a:t>λ</a:t>
            </a:r>
            <a:endParaRPr lang="nl-NL" dirty="0"/>
          </a:p>
          <a:p>
            <a:endParaRPr lang="nl-NL" i="1" dirty="0"/>
          </a:p>
          <a:p>
            <a:r>
              <a:rPr lang="el-GR" dirty="0"/>
              <a:t>λ</a:t>
            </a:r>
            <a:r>
              <a:rPr lang="nl-NL" dirty="0"/>
              <a:t> = </a:t>
            </a:r>
            <a:r>
              <a:rPr lang="nl-NL" i="1" dirty="0"/>
              <a:t>v</a:t>
            </a:r>
            <a:r>
              <a:rPr lang="nl-NL" dirty="0"/>
              <a:t> </a:t>
            </a:r>
            <a:r>
              <a:rPr lang="nl-NL" i="1" dirty="0"/>
              <a:t>T = v / f</a:t>
            </a:r>
          </a:p>
        </p:txBody>
      </p:sp>
      <p:pic>
        <p:nvPicPr>
          <p:cNvPr id="26626" name="Picture 2" descr="golflengte.png (974×78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1412776"/>
            <a:ext cx="4968552" cy="398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946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opdrachten:</a:t>
            </a:r>
          </a:p>
          <a:p>
            <a:r>
              <a:rPr lang="en-US" dirty="0"/>
              <a:t>34-40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0328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9.4 Staande golven</a:t>
            </a:r>
            <a:endParaRPr lang="en-US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8088" y="1484784"/>
            <a:ext cx="3358313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64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Interferentie: versterken of uitdoven?</a:t>
            </a:r>
          </a:p>
        </p:txBody>
      </p:sp>
      <p:pic>
        <p:nvPicPr>
          <p:cNvPr id="7171" name="Tijdelijke aanduiding voor inhoud 3" descr="optellen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276873"/>
            <a:ext cx="4937173" cy="2855816"/>
          </a:xfrm>
        </p:spPr>
      </p:pic>
      <p:sp>
        <p:nvSpPr>
          <p:cNvPr id="2" name="Tekstvak 1"/>
          <p:cNvSpPr txBox="1"/>
          <p:nvPr/>
        </p:nvSpPr>
        <p:spPr>
          <a:xfrm>
            <a:off x="593278" y="2143323"/>
            <a:ext cx="51426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latin typeface="+mn-lt"/>
              </a:rPr>
              <a:t>Als 2 golven van verschillende bronnen maar gelijke fase/frequentie/amplitude bij elkaar komen versterken ze elkaar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latin typeface="+mn-lt"/>
              </a:rPr>
              <a:t>2 golven in tegenfase doven elkaar uit: geluid + geluid = stilte!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interfereren van twee golven</a:t>
            </a:r>
          </a:p>
        </p:txBody>
      </p:sp>
      <p:sp>
        <p:nvSpPr>
          <p:cNvPr id="81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>
                <a:hlinkClick r:id="rId2"/>
              </a:rPr>
              <a:t>applet interferentie waterbak</a:t>
            </a:r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versterking als het afstandsverschil 0, </a:t>
            </a:r>
            <a:r>
              <a:rPr lang="el-GR" altLang="nl-NL"/>
              <a:t>λ</a:t>
            </a:r>
            <a:r>
              <a:rPr lang="nl-NL" altLang="nl-NL"/>
              <a:t>, 2</a:t>
            </a:r>
            <a:r>
              <a:rPr lang="el-GR" altLang="nl-NL"/>
              <a:t>λ</a:t>
            </a:r>
            <a:r>
              <a:rPr lang="nl-NL" altLang="nl-NL"/>
              <a:t>, 3</a:t>
            </a:r>
            <a:r>
              <a:rPr lang="el-GR" altLang="nl-NL"/>
              <a:t>λ</a:t>
            </a:r>
            <a:r>
              <a:rPr lang="nl-NL" altLang="nl-NL"/>
              <a:t>, …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uitdoving als het verschil ½</a:t>
            </a:r>
            <a:r>
              <a:rPr lang="el-GR" altLang="nl-NL"/>
              <a:t>λ</a:t>
            </a:r>
            <a:r>
              <a:rPr lang="nl-NL" altLang="nl-NL"/>
              <a:t>, 1½</a:t>
            </a:r>
            <a:r>
              <a:rPr lang="el-GR" altLang="nl-NL"/>
              <a:t>λ</a:t>
            </a:r>
            <a:r>
              <a:rPr lang="nl-NL" altLang="nl-NL"/>
              <a:t>, 2½</a:t>
            </a:r>
            <a:r>
              <a:rPr lang="el-GR" altLang="nl-NL"/>
              <a:t>λ</a:t>
            </a:r>
            <a:r>
              <a:rPr lang="nl-NL" altLang="nl-NL"/>
              <a:t>, 3½</a:t>
            </a:r>
            <a:r>
              <a:rPr lang="el-GR" altLang="nl-NL"/>
              <a:t>λ</a:t>
            </a:r>
            <a:r>
              <a:rPr lang="nl-NL" altLang="nl-NL"/>
              <a:t>, …..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staande golf</a:t>
            </a:r>
          </a:p>
        </p:txBody>
      </p:sp>
      <p:sp>
        <p:nvSpPr>
          <p:cNvPr id="921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dirty="0">
                <a:hlinkClick r:id="rId2"/>
              </a:rPr>
              <a:t>applet van twee lopende golven</a:t>
            </a:r>
            <a:endParaRPr lang="nl-NL" altLang="nl-NL" dirty="0"/>
          </a:p>
          <a:p>
            <a:pPr eaLnBrk="1" hangingPunct="1"/>
            <a:r>
              <a:rPr lang="nl-NL" altLang="nl-NL" dirty="0">
                <a:hlinkClick r:id="rId3"/>
              </a:rPr>
              <a:t>2 lopende golven</a:t>
            </a:r>
            <a:endParaRPr lang="nl-NL" altLang="nl-NL" dirty="0"/>
          </a:p>
          <a:p>
            <a:pPr eaLnBrk="1" hangingPunct="1"/>
            <a:endParaRPr lang="nl-NL" altLang="nl-NL" dirty="0"/>
          </a:p>
          <a:p>
            <a:pPr eaLnBrk="1" hangingPunct="1"/>
            <a:r>
              <a:rPr lang="nl-NL" altLang="nl-NL" dirty="0"/>
              <a:t>lopende + lopende golf = staande golf</a:t>
            </a:r>
          </a:p>
          <a:p>
            <a:pPr marL="0" indent="0" eaLnBrk="1" hangingPunct="1">
              <a:buNone/>
            </a:pPr>
            <a:endParaRPr lang="nl-NL" altLang="nl-NL" dirty="0"/>
          </a:p>
          <a:p>
            <a:pPr eaLnBrk="1" hangingPunct="1"/>
            <a:r>
              <a:rPr lang="nl-NL" altLang="nl-NL" dirty="0"/>
              <a:t>begrippen</a:t>
            </a:r>
          </a:p>
          <a:p>
            <a:pPr lvl="1" eaLnBrk="1" hangingPunct="1"/>
            <a:r>
              <a:rPr lang="nl-NL" altLang="nl-NL" dirty="0"/>
              <a:t>knoop</a:t>
            </a:r>
          </a:p>
          <a:p>
            <a:pPr lvl="1" eaLnBrk="1" hangingPunct="1"/>
            <a:r>
              <a:rPr lang="nl-NL" altLang="nl-NL" dirty="0"/>
              <a:t>buik</a:t>
            </a:r>
          </a:p>
          <a:p>
            <a:pPr lvl="1" eaLnBrk="1" hangingPunct="1"/>
            <a:r>
              <a:rPr lang="nl-NL" altLang="nl-NL" dirty="0"/>
              <a:t>in fase of in tegen fase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muziekinstrumenten</a:t>
            </a:r>
          </a:p>
        </p:txBody>
      </p:sp>
      <p:sp>
        <p:nvSpPr>
          <p:cNvPr id="1024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dirty="0">
                <a:hlinkClick r:id="rId2"/>
              </a:rPr>
              <a:t>applet weerkaatsing golven bij vast en los eind </a:t>
            </a:r>
            <a:endParaRPr lang="nl-NL" altLang="nl-NL" dirty="0"/>
          </a:p>
          <a:p>
            <a:pPr eaLnBrk="1" hangingPunct="1"/>
            <a:r>
              <a:rPr lang="nl-NL" altLang="nl-NL" dirty="0"/>
              <a:t>vast eind </a:t>
            </a:r>
            <a:r>
              <a:rPr lang="nl-NL" altLang="nl-NL" dirty="0">
                <a:sym typeface="Wingdings" panose="05000000000000000000" pitchFamily="2" charset="2"/>
              </a:rPr>
              <a:t> fasesprong van ½</a:t>
            </a:r>
          </a:p>
          <a:p>
            <a:pPr eaLnBrk="1" hangingPunct="1"/>
            <a:r>
              <a:rPr lang="nl-NL" altLang="nl-NL" dirty="0">
                <a:sym typeface="Wingdings" panose="05000000000000000000" pitchFamily="2" charset="2"/>
              </a:rPr>
              <a:t>open eind  geen faseverandering</a:t>
            </a:r>
          </a:p>
          <a:p>
            <a:pPr eaLnBrk="1" hangingPunct="1"/>
            <a:endParaRPr lang="nl-NL" altLang="nl-NL" dirty="0"/>
          </a:p>
          <a:p>
            <a:pPr eaLnBrk="1" hangingPunct="1"/>
            <a:r>
              <a:rPr lang="nl-NL" altLang="nl-NL" dirty="0"/>
              <a:t>muziekinstrumenten versterken alleen de tonen die als ze één keer heen en terug zijn gegaan precies een faseverschil van  1, 2, 3, …. hebben (dan zijn ze weer in fase)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snaarinstrumenten</a:t>
            </a:r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6494512" cy="4389437"/>
          </a:xfrm>
        </p:spPr>
        <p:txBody>
          <a:bodyPr/>
          <a:lstStyle/>
          <a:p>
            <a:pPr eaLnBrk="1" hangingPunct="1"/>
            <a:r>
              <a:rPr lang="nl-NL" altLang="nl-NL" dirty="0"/>
              <a:t>beide uiteinden vast </a:t>
            </a:r>
            <a:r>
              <a:rPr lang="nl-NL" altLang="nl-NL" dirty="0">
                <a:sym typeface="Wingdings" panose="05000000000000000000" pitchFamily="2" charset="2"/>
              </a:rPr>
              <a:t> knoop</a:t>
            </a:r>
            <a:endParaRPr lang="nl-NL" altLang="nl-NL" dirty="0"/>
          </a:p>
          <a:p>
            <a:pPr eaLnBrk="1" hangingPunct="1"/>
            <a:endParaRPr lang="nl-NL" altLang="nl-NL" dirty="0"/>
          </a:p>
          <a:p>
            <a:pPr eaLnBrk="1" hangingPunct="1"/>
            <a:r>
              <a:rPr lang="nl-NL" altLang="nl-NL" dirty="0"/>
              <a:t>ℓ = ½</a:t>
            </a:r>
            <a:r>
              <a:rPr lang="el-GR" altLang="nl-NL" dirty="0"/>
              <a:t>λ</a:t>
            </a:r>
            <a:r>
              <a:rPr lang="nl-NL" altLang="nl-NL" dirty="0"/>
              <a:t>, ℓ = </a:t>
            </a:r>
            <a:r>
              <a:rPr lang="el-GR" altLang="nl-NL" dirty="0"/>
              <a:t>λ</a:t>
            </a:r>
            <a:r>
              <a:rPr lang="nl-NL" altLang="nl-NL" dirty="0"/>
              <a:t>, ℓ = 1½</a:t>
            </a:r>
            <a:r>
              <a:rPr lang="el-GR" altLang="nl-NL" dirty="0"/>
              <a:t>λ</a:t>
            </a:r>
            <a:r>
              <a:rPr lang="nl-NL" altLang="nl-NL" dirty="0"/>
              <a:t>, ℓ = 2</a:t>
            </a:r>
            <a:r>
              <a:rPr lang="el-GR" altLang="nl-NL" dirty="0"/>
              <a:t>λ</a:t>
            </a:r>
            <a:r>
              <a:rPr lang="nl-NL" altLang="nl-NL" dirty="0"/>
              <a:t>, …</a:t>
            </a:r>
          </a:p>
          <a:p>
            <a:pPr eaLnBrk="1" hangingPunct="1"/>
            <a:r>
              <a:rPr lang="nl-NL" altLang="nl-NL" dirty="0"/>
              <a:t>kortweg ℓ = </a:t>
            </a:r>
            <a:r>
              <a:rPr lang="nl-NL" altLang="nl-NL" i="1" dirty="0"/>
              <a:t>n</a:t>
            </a:r>
            <a:r>
              <a:rPr lang="nl-NL" altLang="nl-NL" dirty="0"/>
              <a:t> ½</a:t>
            </a:r>
            <a:r>
              <a:rPr lang="el-GR" altLang="nl-NL" dirty="0"/>
              <a:t>λ</a:t>
            </a:r>
            <a:r>
              <a:rPr lang="nl-NL" altLang="nl-NL" dirty="0"/>
              <a:t>  met </a:t>
            </a:r>
            <a:r>
              <a:rPr lang="nl-NL" altLang="nl-NL" i="1" dirty="0"/>
              <a:t>n</a:t>
            </a:r>
            <a:r>
              <a:rPr lang="nl-NL" altLang="nl-NL" dirty="0"/>
              <a:t> = 1, 2, 3, …</a:t>
            </a:r>
          </a:p>
          <a:p>
            <a:pPr eaLnBrk="1" hangingPunct="1"/>
            <a:r>
              <a:rPr lang="nl-NL" altLang="nl-NL" i="1" dirty="0"/>
              <a:t>n</a:t>
            </a:r>
            <a:r>
              <a:rPr lang="nl-NL" altLang="nl-NL" dirty="0"/>
              <a:t> = 1 is de grondtoon (laagste toon)</a:t>
            </a:r>
          </a:p>
          <a:p>
            <a:pPr eaLnBrk="1" hangingPunct="1"/>
            <a:r>
              <a:rPr lang="nl-NL" altLang="nl-NL" i="1" dirty="0"/>
              <a:t>n</a:t>
            </a:r>
            <a:r>
              <a:rPr lang="nl-NL" altLang="nl-NL" dirty="0"/>
              <a:t> = 2, 3, … zijn boventonen</a:t>
            </a:r>
          </a:p>
          <a:p>
            <a:pPr marL="0" indent="0" eaLnBrk="1" hangingPunct="1">
              <a:buNone/>
            </a:pPr>
            <a:endParaRPr lang="nl-NL" altLang="nl-NL" dirty="0"/>
          </a:p>
        </p:txBody>
      </p:sp>
      <p:pic>
        <p:nvPicPr>
          <p:cNvPr id="1026" name="Picture 2" descr="http://resource.isvr.soton.ac.uk/spcg/tutorial/tutorial/Tutorial_files/standingstring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2060848"/>
            <a:ext cx="46672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blaasinstrumenten</a:t>
            </a:r>
          </a:p>
        </p:txBody>
      </p:sp>
      <p:sp>
        <p:nvSpPr>
          <p:cNvPr id="1229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uiteinden open – gesloten (ene kant buik, andere kant knoop)</a:t>
            </a:r>
          </a:p>
          <a:p>
            <a:pPr eaLnBrk="1" hangingPunct="1"/>
            <a:r>
              <a:rPr lang="nl-NL" altLang="nl-NL" dirty="0"/>
              <a:t>uiteinden open – open (beide kanten een buik)</a:t>
            </a:r>
          </a:p>
          <a:p>
            <a:pPr eaLnBrk="1" hangingPunct="1"/>
            <a:r>
              <a:rPr lang="nl-NL" altLang="nl-NL" dirty="0"/>
              <a:t>uiteinden gesloten – gesloten (beide kanten knoop; analoog snaar)</a:t>
            </a:r>
          </a:p>
          <a:p>
            <a:pPr eaLnBrk="1" hangingPunct="1"/>
            <a:endParaRPr lang="nl-NL" altLang="nl-NL" dirty="0"/>
          </a:p>
          <a:p>
            <a:pPr eaLnBrk="1" hangingPunct="1"/>
            <a:endParaRPr lang="nl-NL" altLang="nl-NL" dirty="0"/>
          </a:p>
          <a:p>
            <a:pPr eaLnBrk="1" hangingPunct="1"/>
            <a:r>
              <a:rPr lang="nl-NL" altLang="nl-NL" dirty="0">
                <a:hlinkClick r:id="rId2"/>
              </a:rPr>
              <a:t>animatie staande longitudinale golf</a:t>
            </a:r>
            <a:r>
              <a:rPr lang="nl-NL" altLang="nl-NL" dirty="0"/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open - gesloten</a:t>
            </a:r>
          </a:p>
        </p:txBody>
      </p:sp>
      <p:sp>
        <p:nvSpPr>
          <p:cNvPr id="1331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open = buik; gesloten = knoop</a:t>
            </a:r>
          </a:p>
          <a:p>
            <a:pPr eaLnBrk="1" hangingPunct="1"/>
            <a:endParaRPr lang="nl-NL" altLang="nl-NL" dirty="0"/>
          </a:p>
          <a:p>
            <a:pPr eaLnBrk="1" hangingPunct="1"/>
            <a:r>
              <a:rPr lang="nl-NL" altLang="nl-NL" dirty="0"/>
              <a:t>dus afstand tussen begin en eind: ℓ = ¼ </a:t>
            </a:r>
            <a:r>
              <a:rPr lang="el-GR" altLang="nl-NL" dirty="0"/>
              <a:t>λ</a:t>
            </a:r>
            <a:r>
              <a:rPr lang="nl-NL" altLang="nl-NL" dirty="0"/>
              <a:t>, ℓ = ¾</a:t>
            </a:r>
            <a:r>
              <a:rPr lang="el-GR" altLang="nl-NL" dirty="0"/>
              <a:t>λ</a:t>
            </a:r>
            <a:r>
              <a:rPr lang="nl-NL" altLang="nl-NL" dirty="0"/>
              <a:t>, ℓ = 1¼ </a:t>
            </a:r>
            <a:r>
              <a:rPr lang="el-GR" altLang="nl-NL" dirty="0"/>
              <a:t>λ</a:t>
            </a:r>
            <a:endParaRPr lang="nl-NL" altLang="nl-NL" dirty="0"/>
          </a:p>
          <a:p>
            <a:pPr eaLnBrk="1" hangingPunct="1"/>
            <a:r>
              <a:rPr lang="nl-NL" altLang="nl-NL" dirty="0"/>
              <a:t>of lengte ℓ = (2</a:t>
            </a:r>
            <a:r>
              <a:rPr lang="nl-NL" altLang="nl-NL" i="1" dirty="0"/>
              <a:t>n-</a:t>
            </a:r>
            <a:r>
              <a:rPr lang="nl-NL" altLang="nl-NL" dirty="0"/>
              <a:t>1) ¼</a:t>
            </a:r>
            <a:r>
              <a:rPr lang="el-GR" altLang="nl-NL" dirty="0"/>
              <a:t>λ</a:t>
            </a:r>
            <a:r>
              <a:rPr lang="nl-NL" altLang="nl-NL" dirty="0"/>
              <a:t>  met </a:t>
            </a:r>
            <a:r>
              <a:rPr lang="nl-NL" altLang="nl-NL" i="1" dirty="0"/>
              <a:t>n</a:t>
            </a:r>
            <a:r>
              <a:rPr lang="nl-NL" altLang="nl-NL" dirty="0"/>
              <a:t> = 1, 2, 3, …</a:t>
            </a:r>
          </a:p>
          <a:p>
            <a:pPr eaLnBrk="1" hangingPunct="1"/>
            <a:endParaRPr lang="nl-NL" altLang="nl-NL" dirty="0"/>
          </a:p>
          <a:p>
            <a:pPr eaLnBrk="1" hangingPunct="1"/>
            <a:r>
              <a:rPr lang="nl-NL" altLang="nl-NL" dirty="0"/>
              <a:t>snaar:  </a:t>
            </a:r>
            <a:r>
              <a:rPr lang="nl-NL" altLang="nl-NL" i="1" dirty="0"/>
              <a:t>f</a:t>
            </a:r>
            <a:r>
              <a:rPr lang="nl-NL" altLang="nl-NL" baseline="-25000" dirty="0"/>
              <a:t>1</a:t>
            </a:r>
            <a:r>
              <a:rPr lang="nl-NL" altLang="nl-NL" dirty="0"/>
              <a:t> : </a:t>
            </a:r>
            <a:r>
              <a:rPr lang="nl-NL" altLang="nl-NL" i="1" dirty="0"/>
              <a:t>f</a:t>
            </a:r>
            <a:r>
              <a:rPr lang="nl-NL" altLang="nl-NL" baseline="-25000" dirty="0"/>
              <a:t>2</a:t>
            </a:r>
            <a:r>
              <a:rPr lang="nl-NL" altLang="nl-NL" dirty="0"/>
              <a:t> : </a:t>
            </a:r>
            <a:r>
              <a:rPr lang="nl-NL" altLang="nl-NL" i="1" dirty="0"/>
              <a:t>f</a:t>
            </a:r>
            <a:r>
              <a:rPr lang="nl-NL" altLang="nl-NL" baseline="-25000" dirty="0"/>
              <a:t>3</a:t>
            </a:r>
            <a:r>
              <a:rPr lang="nl-NL" altLang="nl-NL" dirty="0"/>
              <a:t> …  = 1 : 2 : 3</a:t>
            </a:r>
          </a:p>
          <a:p>
            <a:pPr eaLnBrk="1" hangingPunct="1"/>
            <a:r>
              <a:rPr lang="nl-NL" altLang="nl-NL" dirty="0"/>
              <a:t>open-gesloten: </a:t>
            </a:r>
            <a:r>
              <a:rPr lang="nl-NL" altLang="nl-NL" i="1" dirty="0"/>
              <a:t>f</a:t>
            </a:r>
            <a:r>
              <a:rPr lang="nl-NL" altLang="nl-NL" baseline="-25000" dirty="0"/>
              <a:t>1</a:t>
            </a:r>
            <a:r>
              <a:rPr lang="nl-NL" altLang="nl-NL" dirty="0"/>
              <a:t> : </a:t>
            </a:r>
            <a:r>
              <a:rPr lang="nl-NL" altLang="nl-NL" i="1" dirty="0"/>
              <a:t>f</a:t>
            </a:r>
            <a:r>
              <a:rPr lang="nl-NL" altLang="nl-NL" baseline="-25000" dirty="0"/>
              <a:t>2</a:t>
            </a:r>
            <a:r>
              <a:rPr lang="nl-NL" altLang="nl-NL" dirty="0"/>
              <a:t> : </a:t>
            </a:r>
            <a:r>
              <a:rPr lang="nl-NL" altLang="nl-NL" i="1" dirty="0"/>
              <a:t>f</a:t>
            </a:r>
            <a:r>
              <a:rPr lang="nl-NL" altLang="nl-NL" baseline="-25000" dirty="0"/>
              <a:t>3</a:t>
            </a:r>
            <a:r>
              <a:rPr lang="nl-NL" altLang="nl-NL" dirty="0"/>
              <a:t> …  = 1 : 3 : 5</a:t>
            </a:r>
          </a:p>
        </p:txBody>
      </p:sp>
      <p:pic>
        <p:nvPicPr>
          <p:cNvPr id="2050" name="Picture 2" descr="1814e9df54c745aa90ce5efdaf054783.jpg (900×675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3635848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stemvork heeft een eigenfrequentie van 440 Hz. Bereken de lengte van de klankkast.</a:t>
            </a:r>
          </a:p>
          <a:p>
            <a:endParaRPr lang="nl-NL" dirty="0"/>
          </a:p>
          <a:p>
            <a:r>
              <a:rPr lang="nl-NL" dirty="0"/>
              <a:t>oplossing: </a:t>
            </a:r>
          </a:p>
          <a:p>
            <a:r>
              <a:rPr lang="nl-NL" dirty="0"/>
              <a:t>λ = </a:t>
            </a:r>
            <a:r>
              <a:rPr lang="nl-NL" i="1" dirty="0"/>
              <a:t>v / f = </a:t>
            </a:r>
            <a:r>
              <a:rPr lang="nl-NL" dirty="0"/>
              <a:t>343 / 440 = 0,78 m</a:t>
            </a:r>
          </a:p>
          <a:p>
            <a:r>
              <a:rPr lang="nl-NL" altLang="nl-NL" dirty="0"/>
              <a:t>ℓ = ¼ </a:t>
            </a:r>
            <a:r>
              <a:rPr lang="el-GR" altLang="nl-NL" dirty="0"/>
              <a:t>λ</a:t>
            </a:r>
            <a:r>
              <a:rPr lang="nl-NL" altLang="nl-NL" dirty="0"/>
              <a:t> = ℓ = ¼  </a:t>
            </a: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nl-NL" altLang="nl-NL" dirty="0"/>
              <a:t> 0,78 = 0,20 m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Picture 2" descr="1814e9df54c745aa90ce5efdaf054783.jpg (900×675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3068960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16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transversaal en longitudinaal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6062464" cy="4389437"/>
          </a:xfrm>
        </p:spPr>
        <p:txBody>
          <a:bodyPr/>
          <a:lstStyle/>
          <a:p>
            <a:r>
              <a:rPr lang="nl-NL" dirty="0"/>
              <a:t>transversaal: uitwijking staat loodrecht op de voortplantingsrichting (b.v. golven in een snaar)</a:t>
            </a:r>
          </a:p>
          <a:p>
            <a:endParaRPr lang="nl-NL" dirty="0"/>
          </a:p>
          <a:p>
            <a:r>
              <a:rPr lang="nl-NL" dirty="0"/>
              <a:t>longitudinaal: uitwijking staat in de richting van de voortplantingsrichting (b.v. geluid)</a:t>
            </a:r>
          </a:p>
          <a:p>
            <a:endParaRPr lang="nl-NL" dirty="0"/>
          </a:p>
        </p:txBody>
      </p:sp>
      <p:pic>
        <p:nvPicPr>
          <p:cNvPr id="38914" name="Picture 2" descr="longitudinale-vs-transversale-golf.png (960×560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2" t="20083" r="19124" b="19122"/>
          <a:stretch/>
        </p:blipFill>
        <p:spPr bwMode="auto">
          <a:xfrm>
            <a:off x="7176120" y="2132856"/>
            <a:ext cx="4392488" cy="26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4103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open – open of gesloten – gesloten </a:t>
            </a:r>
          </a:p>
        </p:txBody>
      </p:sp>
      <p:sp>
        <p:nvSpPr>
          <p:cNvPr id="1433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open = buik;  gesloten = knoop</a:t>
            </a:r>
          </a:p>
          <a:p>
            <a:pPr eaLnBrk="1" hangingPunct="1"/>
            <a:endParaRPr lang="nl-NL" altLang="nl-NL" dirty="0"/>
          </a:p>
          <a:p>
            <a:pPr eaLnBrk="1" hangingPunct="1"/>
            <a:r>
              <a:rPr lang="nl-NL" altLang="nl-NL" dirty="0"/>
              <a:t>versterking als ℓ = ½</a:t>
            </a:r>
            <a:r>
              <a:rPr lang="el-GR" altLang="nl-NL" dirty="0"/>
              <a:t>λ</a:t>
            </a:r>
            <a:r>
              <a:rPr lang="nl-NL" altLang="nl-NL" dirty="0"/>
              <a:t>, ℓ = </a:t>
            </a:r>
            <a:r>
              <a:rPr lang="el-GR" altLang="nl-NL" dirty="0"/>
              <a:t>λ</a:t>
            </a:r>
            <a:r>
              <a:rPr lang="nl-NL" altLang="nl-NL" dirty="0"/>
              <a:t>, ℓ = 1 ½ </a:t>
            </a:r>
            <a:r>
              <a:rPr lang="el-GR" altLang="nl-NL" dirty="0"/>
              <a:t>λ</a:t>
            </a:r>
            <a:r>
              <a:rPr lang="nl-NL" altLang="nl-NL" dirty="0"/>
              <a:t>, …. </a:t>
            </a:r>
          </a:p>
          <a:p>
            <a:pPr eaLnBrk="1" hangingPunct="1"/>
            <a:r>
              <a:rPr lang="nl-NL" altLang="nl-NL" dirty="0"/>
              <a:t>zelfde formules als bij snaar</a:t>
            </a:r>
          </a:p>
          <a:p>
            <a:pPr eaLnBrk="1" hangingPunct="1"/>
            <a:endParaRPr lang="nl-NL" altLang="nl-NL" dirty="0"/>
          </a:p>
        </p:txBody>
      </p:sp>
      <p:pic>
        <p:nvPicPr>
          <p:cNvPr id="3074" name="Picture 2" descr="trombone.jpg (1500×725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13729" flipV="1">
            <a:off x="1472449" y="4698681"/>
            <a:ext cx="3018483" cy="145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5010013c.jpg (1250×1250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2492896"/>
            <a:ext cx="3266305" cy="326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300px-Panfluit.jpg (300×230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3717032"/>
            <a:ext cx="2857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opdrachten</a:t>
            </a:r>
          </a:p>
          <a:p>
            <a:r>
              <a:rPr lang="en-US" dirty="0"/>
              <a:t>45, </a:t>
            </a:r>
            <a:r>
              <a:rPr lang="en-US" dirty="0">
                <a:solidFill>
                  <a:srgbClr val="FF0000"/>
                </a:solidFill>
              </a:rPr>
              <a:t>47</a:t>
            </a:r>
            <a:r>
              <a:rPr lang="en-US" dirty="0"/>
              <a:t>-49, 51-53, 55- 58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61609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9.5 Muziekinstrumenten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10887000" cy="4389437"/>
          </a:xfrm>
        </p:spPr>
        <p:txBody>
          <a:bodyPr/>
          <a:lstStyle/>
          <a:p>
            <a:r>
              <a:rPr lang="nl-NL" dirty="0"/>
              <a:t>Muziekinstrumenten maken niet één toon, maar een combinatie van grond- en boventonen: klankkleur</a:t>
            </a:r>
          </a:p>
          <a:p>
            <a:r>
              <a:rPr lang="nl-NL" dirty="0"/>
              <a:t>Muziekinstrumenten herken je aan de klankkleur</a:t>
            </a:r>
          </a:p>
          <a:p>
            <a:pPr lvl="1"/>
            <a:r>
              <a:rPr lang="nl-NL" dirty="0"/>
              <a:t>Een piano en een trompet die beide een grondtoon van 440 Hz spelen klinken anders door de boventonen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4221088"/>
            <a:ext cx="5760640" cy="1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388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 van </a:t>
            </a:r>
            <a:r>
              <a:rPr lang="nl-NL" dirty="0" err="1"/>
              <a:t>Fourier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342384" cy="4389437"/>
          </a:xfrm>
        </p:spPr>
        <p:txBody>
          <a:bodyPr/>
          <a:lstStyle/>
          <a:p>
            <a:r>
              <a:rPr lang="nl-NL" dirty="0"/>
              <a:t>Elk periodiek signaal is opgebouwd een grondtoon en boventonen (veelvouden van de grondtoon)</a:t>
            </a:r>
            <a:endParaRPr lang="en-US" dirty="0"/>
          </a:p>
        </p:txBody>
      </p:sp>
      <p:pic>
        <p:nvPicPr>
          <p:cNvPr id="2050" name="Picture 2" descr="Afbeeldingsresultaat voor fourier analy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1950394"/>
            <a:ext cx="30480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6568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Extra: Wat is licht?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2204864"/>
            <a:ext cx="4262264" cy="4119737"/>
          </a:xfrm>
        </p:spPr>
        <p:txBody>
          <a:bodyPr/>
          <a:lstStyle/>
          <a:p>
            <a:r>
              <a:rPr lang="nl-NL" dirty="0"/>
              <a:t>deeltje, want licht gaat in een rechte lijn (Newton)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golf (Huygens), want er komen dingen voor die ook je ook bij watergolven ziet (buiging en interferentie</a:t>
            </a:r>
          </a:p>
          <a:p>
            <a:endParaRPr lang="nl-NL" dirty="0"/>
          </a:p>
        </p:txBody>
      </p:sp>
      <p:sp>
        <p:nvSpPr>
          <p:cNvPr id="4" name="Ovaal 3"/>
          <p:cNvSpPr/>
          <p:nvPr/>
        </p:nvSpPr>
        <p:spPr>
          <a:xfrm>
            <a:off x="6096000" y="2780928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sinus.gif (600×3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4437112"/>
            <a:ext cx="4860305" cy="79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2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29167E-6 -3.7037E-6 L 0.53151 0.0027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7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Golflengte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702424" cy="4389437"/>
          </a:xfrm>
        </p:spPr>
        <p:txBody>
          <a:bodyPr/>
          <a:lstStyle/>
          <a:p>
            <a:r>
              <a:rPr lang="nl-NL" dirty="0"/>
              <a:t>Als een golf voorwerpen tegenkomt die ongeveer even groot (of kleiner) zijn dan de golflengte gebeuren er vreemde dingen …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2050" name="Picture 2" descr="golflengte.gif (351×18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1844824"/>
            <a:ext cx="434835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5630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Buiging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Schaduw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Watergolven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geen duidelijke schaduw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golven buigen om het voorwerp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hoe zit het met licht?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980728"/>
            <a:ext cx="4003158" cy="243153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3499574"/>
            <a:ext cx="3505578" cy="3097778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8328248" y="4904447"/>
            <a:ext cx="216024" cy="28803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06947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Buiging van licht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6350496" cy="4389437"/>
          </a:xfrm>
        </p:spPr>
        <p:txBody>
          <a:bodyPr/>
          <a:lstStyle/>
          <a:p>
            <a:r>
              <a:rPr lang="nl-NL" dirty="0"/>
              <a:t>Golflengte van licht is erg klein. De golflengte van zichtbaar licht is kleiner dan een micrometer (duizendste van een millimeter)</a:t>
            </a:r>
          </a:p>
          <a:p>
            <a:endParaRPr lang="nl-NL" dirty="0"/>
          </a:p>
          <a:p>
            <a:r>
              <a:rPr lang="nl-NL" dirty="0"/>
              <a:t>Schaduw van een piepklein cirkelvormig voorwerp</a:t>
            </a:r>
          </a:p>
          <a:p>
            <a:r>
              <a:rPr lang="nl-NL" dirty="0"/>
              <a:t>Je merkt alleen iets van buiging als de golflengte en de grootte van het voorwerp van dezelfde orde zijn</a:t>
            </a:r>
          </a:p>
        </p:txBody>
      </p:sp>
      <p:pic>
        <p:nvPicPr>
          <p:cNvPr id="4" name="Picture 2" descr="Poisson Sp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484784"/>
            <a:ext cx="28575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1666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Interferentie bij 2 bronnen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3182144" cy="4389437"/>
          </a:xfrm>
        </p:spPr>
        <p:txBody>
          <a:bodyPr/>
          <a:lstStyle/>
          <a:p>
            <a:r>
              <a:rPr lang="nl-NL" dirty="0"/>
              <a:t>je ziet lijnen waar de golven van de 2 bronnen elkaar uitdoven</a:t>
            </a:r>
          </a:p>
          <a:p>
            <a:r>
              <a:rPr lang="nl-NL" dirty="0"/>
              <a:t>Wat zie je als je langs de witte lijn loopt?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840" y="2123158"/>
            <a:ext cx="5892083" cy="4013448"/>
          </a:xfrm>
          <a:prstGeom prst="rect">
            <a:avLst/>
          </a:prstGeom>
        </p:spPr>
      </p:pic>
      <p:cxnSp>
        <p:nvCxnSpPr>
          <p:cNvPr id="6" name="Rechte verbindingslijn 5"/>
          <p:cNvCxnSpPr/>
          <p:nvPr/>
        </p:nvCxnSpPr>
        <p:spPr>
          <a:xfrm>
            <a:off x="4943872" y="4221088"/>
            <a:ext cx="5400600" cy="50405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8960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Interferentie bij 2 lichtbronnen 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3830216" cy="4389437"/>
          </a:xfrm>
        </p:spPr>
        <p:txBody>
          <a:bodyPr/>
          <a:lstStyle/>
          <a:p>
            <a:r>
              <a:rPr lang="nl-NL" dirty="0"/>
              <a:t>Bij licht zie je dezelfde verschijnselen als bij water- en geluidsgolven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conclusie: licht is een golf</a:t>
            </a:r>
            <a:endParaRPr lang="en-US" dirty="0"/>
          </a:p>
        </p:txBody>
      </p:sp>
      <p:pic>
        <p:nvPicPr>
          <p:cNvPr id="3074" name="Picture 2" descr="double_slit_interference.JPG (1600×120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2060848"/>
            <a:ext cx="5688632" cy="42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995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Animaties van golven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lopende transversale golf</a:t>
            </a:r>
            <a:endParaRPr lang="nl-NL" dirty="0"/>
          </a:p>
          <a:p>
            <a:endParaRPr lang="nl-NL" dirty="0"/>
          </a:p>
          <a:p>
            <a:r>
              <a:rPr lang="nl-NL" dirty="0">
                <a:hlinkClick r:id="rId3"/>
              </a:rPr>
              <a:t>lopende longitudinale golf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50751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opdrachten:</a:t>
            </a:r>
          </a:p>
          <a:p>
            <a:r>
              <a:rPr lang="en-US" dirty="0"/>
              <a:t>62-65, 67-72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9837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fase en golven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486400" cy="4389437"/>
          </a:xfrm>
        </p:spPr>
        <p:txBody>
          <a:bodyPr/>
          <a:lstStyle/>
          <a:p>
            <a:r>
              <a:rPr lang="nl-NL" dirty="0"/>
              <a:t>Vaste stof</a:t>
            </a:r>
          </a:p>
          <a:p>
            <a:pPr lvl="1"/>
            <a:r>
              <a:rPr lang="nl-NL" dirty="0"/>
              <a:t>longitudinale en transversale golven (verschillende snelheden)</a:t>
            </a:r>
          </a:p>
          <a:p>
            <a:r>
              <a:rPr lang="nl-NL" dirty="0"/>
              <a:t>In vloeistof of gas</a:t>
            </a:r>
          </a:p>
          <a:p>
            <a:pPr lvl="1"/>
            <a:r>
              <a:rPr lang="nl-NL" dirty="0"/>
              <a:t>alleen longitudinale golven</a:t>
            </a:r>
          </a:p>
          <a:p>
            <a:endParaRPr lang="nl-NL" dirty="0"/>
          </a:p>
          <a:p>
            <a:r>
              <a:rPr lang="nl-NL" dirty="0"/>
              <a:t>Oppervlak vloeistof</a:t>
            </a:r>
          </a:p>
          <a:p>
            <a:pPr lvl="1"/>
            <a:r>
              <a:rPr lang="nl-NL" dirty="0"/>
              <a:t>circulaire golf: combinatie van transversaal en longitudinaal</a:t>
            </a:r>
            <a:endParaRPr lang="en-US" dirty="0"/>
          </a:p>
        </p:txBody>
      </p:sp>
      <p:pic>
        <p:nvPicPr>
          <p:cNvPr id="1026" name="Picture 2" descr="Afbeeldingsresultaat voor water golf natuurkunde longitudinaal transversaa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4129882"/>
            <a:ext cx="4680520" cy="203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281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opdrachten:</a:t>
            </a:r>
          </a:p>
          <a:p>
            <a:r>
              <a:rPr lang="en-US" dirty="0"/>
              <a:t>5-7, 10, </a:t>
            </a:r>
          </a:p>
          <a:p>
            <a:r>
              <a:rPr lang="en-US" dirty="0"/>
              <a:t>12-15, 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425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707926"/>
          </a:xfrm>
        </p:spPr>
        <p:txBody>
          <a:bodyPr/>
          <a:lstStyle/>
          <a:p>
            <a:r>
              <a:rPr lang="nl-NL" dirty="0"/>
              <a:t>9.2 Golven in diagrammen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412776"/>
            <a:ext cx="4118248" cy="4911825"/>
          </a:xfrm>
        </p:spPr>
        <p:txBody>
          <a:bodyPr/>
          <a:lstStyle/>
          <a:p>
            <a:r>
              <a:rPr lang="nl-NL" dirty="0"/>
              <a:t>Bij een lopende golf voert elk punt op </a:t>
            </a:r>
            <a:r>
              <a:rPr lang="nl-NL" i="1" dirty="0"/>
              <a:t>verschillende</a:t>
            </a:r>
            <a:r>
              <a:rPr lang="nl-NL" dirty="0"/>
              <a:t> tijdstippen dezelfde trilling uit</a:t>
            </a:r>
          </a:p>
          <a:p>
            <a:endParaRPr lang="nl-NL" dirty="0"/>
          </a:p>
          <a:p>
            <a:r>
              <a:rPr lang="nl-NL" dirty="0"/>
              <a:t>(</a:t>
            </a:r>
            <a:r>
              <a:rPr lang="nl-NL" dirty="0" err="1"/>
              <a:t>u,x</a:t>
            </a:r>
            <a:r>
              <a:rPr lang="nl-NL" dirty="0"/>
              <a:t>)-grafiek: vorm van het koord op een bepaald tijdstip</a:t>
            </a:r>
          </a:p>
          <a:p>
            <a:r>
              <a:rPr lang="nl-NL" dirty="0"/>
              <a:t>(</a:t>
            </a:r>
            <a:r>
              <a:rPr lang="nl-NL" dirty="0" err="1"/>
              <a:t>u,t</a:t>
            </a:r>
            <a:r>
              <a:rPr lang="nl-NL" dirty="0"/>
              <a:t>)-grafiek: beweging van één punt van het koord op verschillende tijdstippen</a:t>
            </a:r>
          </a:p>
        </p:txBody>
      </p:sp>
      <p:pic>
        <p:nvPicPr>
          <p:cNvPr id="39938" name="Picture 2" descr="im17.png (715×4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1772816"/>
            <a:ext cx="68103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808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Heden en verleden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558408" cy="4389437"/>
          </a:xfrm>
        </p:spPr>
        <p:txBody>
          <a:bodyPr/>
          <a:lstStyle/>
          <a:p>
            <a:r>
              <a:rPr lang="nl-NL" dirty="0"/>
              <a:t>Je kunt met golven terug in de tijd kijken.</a:t>
            </a:r>
          </a:p>
          <a:p>
            <a:endParaRPr lang="nl-NL" dirty="0"/>
          </a:p>
          <a:p>
            <a:r>
              <a:rPr lang="nl-NL" dirty="0"/>
              <a:t>punt A heeft dezelfde beweging uitgevoerd als C, alleen één trillingstijd eerder</a:t>
            </a:r>
          </a:p>
        </p:txBody>
      </p:sp>
      <p:pic>
        <p:nvPicPr>
          <p:cNvPr id="4" name="Picture 2" descr="im17.png (715×400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37"/>
          <a:stretch/>
        </p:blipFill>
        <p:spPr bwMode="auto">
          <a:xfrm>
            <a:off x="6888088" y="1628800"/>
            <a:ext cx="461490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6708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1110</TotalTime>
  <Words>1512</Words>
  <Application>Microsoft Office PowerPoint</Application>
  <PresentationFormat>Breedbeeld</PresentationFormat>
  <Paragraphs>234</Paragraphs>
  <Slides>50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50</vt:i4>
      </vt:variant>
    </vt:vector>
  </HeadingPairs>
  <TitlesOfParts>
    <vt:vector size="57" baseType="lpstr">
      <vt:lpstr>Arial</vt:lpstr>
      <vt:lpstr>Calibri</vt:lpstr>
      <vt:lpstr>Constantia</vt:lpstr>
      <vt:lpstr>Symbol</vt:lpstr>
      <vt:lpstr>Wingdings</vt:lpstr>
      <vt:lpstr>Wingdings 2</vt:lpstr>
      <vt:lpstr>Stroom</vt:lpstr>
      <vt:lpstr>Golven</vt:lpstr>
      <vt:lpstr>9.1 Lopende golven</vt:lpstr>
      <vt:lpstr>golflengte</vt:lpstr>
      <vt:lpstr>transversaal en longitudinaal</vt:lpstr>
      <vt:lpstr>Animaties van golven</vt:lpstr>
      <vt:lpstr>fase en golven</vt:lpstr>
      <vt:lpstr>Huiswerk</vt:lpstr>
      <vt:lpstr>9.2 Golven in diagrammen</vt:lpstr>
      <vt:lpstr>Heden en verleden</vt:lpstr>
      <vt:lpstr>fase </vt:lpstr>
      <vt:lpstr>faseverschil </vt:lpstr>
      <vt:lpstr>Gereduceerde fase * of jr</vt:lpstr>
      <vt:lpstr>Huiswerk</vt:lpstr>
      <vt:lpstr>9.3 Informatieoverdracht</vt:lpstr>
      <vt:lpstr>Storing</vt:lpstr>
      <vt:lpstr>PowerPoint-presentatie</vt:lpstr>
      <vt:lpstr>AM = Amplitude modulatie</vt:lpstr>
      <vt:lpstr>FM = frequentie modulatie</vt:lpstr>
      <vt:lpstr>Analoog naar Digitaal</vt:lpstr>
      <vt:lpstr>Werkwijze</vt:lpstr>
      <vt:lpstr>Originele geluid (1 Hz)</vt:lpstr>
      <vt:lpstr>Bemonsterde geluid (20 Hz)</vt:lpstr>
      <vt:lpstr>Analoog naar Digitaal</vt:lpstr>
      <vt:lpstr>Signaal naar luidspreker</vt:lpstr>
      <vt:lpstr>Nyquist</vt:lpstr>
      <vt:lpstr>Bemonsterde geluid (20 Hz)</vt:lpstr>
      <vt:lpstr>Eerste probleem</vt:lpstr>
      <vt:lpstr>Bemonsteren van een signaal van 19 Hz</vt:lpstr>
      <vt:lpstr>Tweede probleem</vt:lpstr>
      <vt:lpstr>Huiswerk</vt:lpstr>
      <vt:lpstr>9.4 Staande golven</vt:lpstr>
      <vt:lpstr>Interferentie: versterken of uitdoven?</vt:lpstr>
      <vt:lpstr>interfereren van twee golven</vt:lpstr>
      <vt:lpstr>staande golf</vt:lpstr>
      <vt:lpstr>muziekinstrumenten</vt:lpstr>
      <vt:lpstr>snaarinstrumenten</vt:lpstr>
      <vt:lpstr>blaasinstrumenten</vt:lpstr>
      <vt:lpstr>open - gesloten</vt:lpstr>
      <vt:lpstr>Oefenen</vt:lpstr>
      <vt:lpstr>open – open of gesloten – gesloten </vt:lpstr>
      <vt:lpstr>Huiswerk</vt:lpstr>
      <vt:lpstr>9.5 Muziekinstrumenten</vt:lpstr>
      <vt:lpstr>Stelling van Fourier</vt:lpstr>
      <vt:lpstr>Extra: Wat is licht?</vt:lpstr>
      <vt:lpstr>Golflengte</vt:lpstr>
      <vt:lpstr>Buiging</vt:lpstr>
      <vt:lpstr>Buiging van licht</vt:lpstr>
      <vt:lpstr>Interferentie bij 2 bronnen</vt:lpstr>
      <vt:lpstr>Interferentie bij 2 lichtbronnen </vt:lpstr>
      <vt:lpstr>Huiswerk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 zeg je?</dc:title>
  <dc:creator>Inus</dc:creator>
  <cp:lastModifiedBy>inus kruise</cp:lastModifiedBy>
  <cp:revision>94</cp:revision>
  <dcterms:created xsi:type="dcterms:W3CDTF">2009-02-11T18:03:10Z</dcterms:created>
  <dcterms:modified xsi:type="dcterms:W3CDTF">2018-11-18T09:27:07Z</dcterms:modified>
</cp:coreProperties>
</file>